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6" r:id="rId1"/>
  </p:sldMasterIdLst>
  <p:notesMasterIdLst>
    <p:notesMasterId r:id="rId14"/>
  </p:notesMasterIdLst>
  <p:sldIdLst>
    <p:sldId id="257" r:id="rId2"/>
    <p:sldId id="262" r:id="rId3"/>
    <p:sldId id="288" r:id="rId4"/>
    <p:sldId id="289" r:id="rId5"/>
    <p:sldId id="267" r:id="rId6"/>
    <p:sldId id="290" r:id="rId7"/>
    <p:sldId id="291" r:id="rId8"/>
    <p:sldId id="292" r:id="rId9"/>
    <p:sldId id="293" r:id="rId10"/>
    <p:sldId id="294" r:id="rId11"/>
    <p:sldId id="295" r:id="rId12"/>
    <p:sldId id="29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2" d="100"/>
          <a:sy n="62" d="100"/>
        </p:scale>
        <p:origin x="-91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93B89-3A9D-483C-B4A8-5621B34352E4}" type="datetimeFigureOut">
              <a:rPr lang="en-US" smtClean="0"/>
              <a:t>3/23/2020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8E4F20-EF47-407A-BC9D-3CD45A5B640D}" type="slidenum">
              <a:rPr lang="en-US" smtClean="0"/>
              <a:t>‹#›</a:t>
            </a:fld>
            <a:endParaRPr lang="en-US"/>
          </a:p>
        </p:txBody>
      </p:sp>
    </p:spTree>
    <p:extLst>
      <p:ext uri="{BB962C8B-B14F-4D97-AF65-F5344CB8AC3E}">
        <p14:creationId xmlns:p14="http://schemas.microsoft.com/office/powerpoint/2010/main" val="796213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7956FA6-CB88-4CFC-88D2-D5B715E33AFD}" type="datetimeFigureOut">
              <a:rPr lang="en-US" smtClean="0"/>
              <a:t>3/23/2020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367288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427733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2666580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9A2B164-BB8A-4E7E-916D-4FC9A9AAA53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4964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401738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956FA6-CB88-4CFC-88D2-D5B715E33AFD}"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556659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7956FA6-CB88-4CFC-88D2-D5B715E33AFD}"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376182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56FA6-CB88-4CFC-88D2-D5B715E33AFD}"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1003095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7956FA6-CB88-4CFC-88D2-D5B715E33AFD}" type="datetimeFigureOut">
              <a:rPr lang="en-US" smtClean="0"/>
              <a:t>3/23/2020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202737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56FA6-CB88-4CFC-88D2-D5B715E33AFD}"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403401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7956FA6-CB88-4CFC-88D2-D5B715E33AFD}" type="datetimeFigureOut">
              <a:rPr lang="en-US" smtClean="0"/>
              <a:t>3/23/2020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214484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216096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56FA6-CB88-4CFC-88D2-D5B715E33AFD}"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140055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956FA6-CB88-4CFC-88D2-D5B715E33AFD}"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186803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56FA6-CB88-4CFC-88D2-D5B715E33AFD}"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80595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2702457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956FA6-CB88-4CFC-88D2-D5B715E33AFD}"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2B164-BB8A-4E7E-916D-4FC9A9AAA537}" type="slidenum">
              <a:rPr lang="en-US" smtClean="0"/>
              <a:t>‹#›</a:t>
            </a:fld>
            <a:endParaRPr lang="en-US"/>
          </a:p>
        </p:txBody>
      </p:sp>
    </p:spTree>
    <p:extLst>
      <p:ext uri="{BB962C8B-B14F-4D97-AF65-F5344CB8AC3E}">
        <p14:creationId xmlns:p14="http://schemas.microsoft.com/office/powerpoint/2010/main" val="38866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956FA6-CB88-4CFC-88D2-D5B715E33AFD}" type="datetimeFigureOut">
              <a:rPr lang="en-US" smtClean="0"/>
              <a:t>3/23/2020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A2B164-BB8A-4E7E-916D-4FC9A9AAA537}" type="slidenum">
              <a:rPr lang="en-US" smtClean="0"/>
              <a:t>‹#›</a:t>
            </a:fld>
            <a:endParaRPr lang="en-US"/>
          </a:p>
        </p:txBody>
      </p:sp>
    </p:spTree>
    <p:extLst>
      <p:ext uri="{BB962C8B-B14F-4D97-AF65-F5344CB8AC3E}">
        <p14:creationId xmlns:p14="http://schemas.microsoft.com/office/powerpoint/2010/main" val="2454903203"/>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 xmlns:a16="http://schemas.microsoft.com/office/drawing/2014/main" id="{AEFA2A54-7E4E-409F-8F2A-180559BD4CDD}"/>
              </a:ext>
            </a:extLst>
          </p:cNvPr>
          <p:cNvSpPr/>
          <p:nvPr/>
        </p:nvSpPr>
        <p:spPr>
          <a:xfrm>
            <a:off x="3530600" y="84621"/>
            <a:ext cx="5930900" cy="711200"/>
          </a:xfrm>
          <a:prstGeom prst="roundRect">
            <a:avLst/>
          </a:prstGeom>
          <a:solidFill>
            <a:schemeClr val="accent2">
              <a:lumMod val="60000"/>
              <a:lumOff val="4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2"/>
                </a:solidFill>
              </a:rPr>
              <a:t>المحاضرة ا</a:t>
            </a:r>
            <a:r>
              <a:rPr lang="ar-EG" sz="3200" dirty="0" smtClean="0">
                <a:solidFill>
                  <a:schemeClr val="bg2"/>
                </a:solidFill>
              </a:rPr>
              <a:t>لخامسة</a:t>
            </a:r>
            <a:r>
              <a:rPr lang="ar-SA" sz="3200" dirty="0" smtClean="0">
                <a:solidFill>
                  <a:schemeClr val="bg2"/>
                </a:solidFill>
              </a:rPr>
              <a:t> </a:t>
            </a:r>
            <a:endParaRPr lang="en-US" sz="3200" dirty="0">
              <a:solidFill>
                <a:schemeClr val="bg2"/>
              </a:solidFill>
            </a:endParaRPr>
          </a:p>
        </p:txBody>
      </p:sp>
      <p:sp>
        <p:nvSpPr>
          <p:cNvPr id="5" name="Rectangle: Rounded Corners 4">
            <a:extLst>
              <a:ext uri="{FF2B5EF4-FFF2-40B4-BE49-F238E27FC236}">
                <a16:creationId xmlns="" xmlns:a16="http://schemas.microsoft.com/office/drawing/2014/main" id="{4CA9A06A-92E5-4BBB-8256-37FCE3499BEE}"/>
              </a:ext>
            </a:extLst>
          </p:cNvPr>
          <p:cNvSpPr/>
          <p:nvPr/>
        </p:nvSpPr>
        <p:spPr>
          <a:xfrm>
            <a:off x="444500" y="871220"/>
            <a:ext cx="11414564" cy="711200"/>
          </a:xfrm>
          <a:prstGeom prst="roundRect">
            <a:avLst/>
          </a:prstGeom>
          <a:solidFill>
            <a:schemeClr val="accent2">
              <a:lumMod val="20000"/>
              <a:lumOff val="80000"/>
            </a:schemeClr>
          </a:solidFill>
          <a:ln>
            <a:solidFill>
              <a:srgbClr val="FF000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1"/>
                </a:solidFill>
              </a:rPr>
              <a:t>دور الهرمونات النباتية في زراعة الانسجة والخلايا النباتية </a:t>
            </a:r>
            <a:endParaRPr lang="en-US" sz="2800" b="1" dirty="0">
              <a:solidFill>
                <a:schemeClr val="bg1"/>
              </a:solidFill>
            </a:endParaRPr>
          </a:p>
        </p:txBody>
      </p:sp>
      <p:sp>
        <p:nvSpPr>
          <p:cNvPr id="6" name="Rectangle: Rounded Corners 5">
            <a:extLst>
              <a:ext uri="{FF2B5EF4-FFF2-40B4-BE49-F238E27FC236}">
                <a16:creationId xmlns="" xmlns:a16="http://schemas.microsoft.com/office/drawing/2014/main" id="{A29A27C5-D754-46E2-90A3-B394BD46BC27}"/>
              </a:ext>
            </a:extLst>
          </p:cNvPr>
          <p:cNvSpPr/>
          <p:nvPr/>
        </p:nvSpPr>
        <p:spPr>
          <a:xfrm>
            <a:off x="935790" y="1582420"/>
            <a:ext cx="10693400" cy="1530643"/>
          </a:xfrm>
          <a:prstGeom prst="roundRect">
            <a:avLst/>
          </a:prstGeom>
          <a:solidFill>
            <a:srgbClr val="FFFF00"/>
          </a:solidFill>
          <a:ln>
            <a:solidFill>
              <a:srgbClr val="FFFF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2"/>
                </a:solidFill>
                <a:latin typeface="Cambria Math" panose="02040503050406030204" pitchFamily="18" charset="0"/>
                <a:ea typeface="Cambria Math" panose="02040503050406030204" pitchFamily="18" charset="0"/>
              </a:rPr>
              <a:t>The role of plant hormones in the cultivation of tissues and plant cells </a:t>
            </a:r>
            <a:endParaRPr lang="en-US" sz="2800" b="1" dirty="0">
              <a:solidFill>
                <a:schemeClr val="bg2"/>
              </a:solidFill>
              <a:latin typeface="Cambria Math" panose="02040503050406030204" pitchFamily="18" charset="0"/>
              <a:ea typeface="Cambria Math" panose="02040503050406030204" pitchFamily="18" charset="0"/>
            </a:endParaRPr>
          </a:p>
        </p:txBody>
      </p:sp>
      <p:sp>
        <p:nvSpPr>
          <p:cNvPr id="9" name="Oval 8">
            <a:extLst>
              <a:ext uri="{FF2B5EF4-FFF2-40B4-BE49-F238E27FC236}">
                <a16:creationId xmlns="" xmlns:a16="http://schemas.microsoft.com/office/drawing/2014/main" id="{24B190F2-9211-4767-9052-3A4A704F40F1}"/>
              </a:ext>
            </a:extLst>
          </p:cNvPr>
          <p:cNvSpPr/>
          <p:nvPr/>
        </p:nvSpPr>
        <p:spPr>
          <a:xfrm>
            <a:off x="2786282" y="3113063"/>
            <a:ext cx="6731000" cy="2049820"/>
          </a:xfrm>
          <a:prstGeom prst="ellipse">
            <a:avLst/>
          </a:prstGeom>
          <a:solidFill>
            <a:schemeClr val="accent1">
              <a:lumMod val="20000"/>
              <a:lumOff val="80000"/>
            </a:schemeClr>
          </a:solidFill>
          <a:ln>
            <a:solidFill>
              <a:srgbClr val="FF000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bg2"/>
                </a:solidFill>
              </a:rPr>
              <a:t>لطلاب الفرقة </a:t>
            </a:r>
            <a:r>
              <a:rPr lang="ar-EG" sz="2400" b="1" dirty="0" smtClean="0">
                <a:solidFill>
                  <a:schemeClr val="bg2"/>
                </a:solidFill>
              </a:rPr>
              <a:t>الرابعة تكنولوجيا حيوية  تخصص وراثة</a:t>
            </a:r>
            <a:endParaRPr lang="ar-SA" sz="2400" b="1" dirty="0" smtClean="0">
              <a:solidFill>
                <a:schemeClr val="bg2"/>
              </a:solidFill>
            </a:endParaRPr>
          </a:p>
          <a:p>
            <a:pPr algn="r"/>
            <a:r>
              <a:rPr lang="ar-SA" sz="2000" b="1" dirty="0" smtClean="0">
                <a:solidFill>
                  <a:schemeClr val="bg2"/>
                </a:solidFill>
              </a:rPr>
              <a:t>الفصل الدراسي الثاني للعام الجامعي</a:t>
            </a:r>
            <a:r>
              <a:rPr lang="ar-SA" sz="2400" b="1" dirty="0" smtClean="0">
                <a:solidFill>
                  <a:schemeClr val="bg2"/>
                </a:solidFill>
              </a:rPr>
              <a:t> </a:t>
            </a:r>
            <a:endParaRPr lang="ar-EG" sz="2400" b="1" dirty="0" smtClean="0">
              <a:solidFill>
                <a:schemeClr val="bg2"/>
              </a:solidFill>
            </a:endParaRPr>
          </a:p>
          <a:p>
            <a:pPr algn="ctr"/>
            <a:r>
              <a:rPr lang="ar-SA" sz="2000" b="1" dirty="0" smtClean="0">
                <a:solidFill>
                  <a:schemeClr val="bg2"/>
                </a:solidFill>
              </a:rPr>
              <a:t>2019/2020</a:t>
            </a:r>
            <a:endParaRPr lang="en-US" sz="2000" b="1" dirty="0">
              <a:solidFill>
                <a:schemeClr val="bg2"/>
              </a:solidFill>
            </a:endParaRPr>
          </a:p>
        </p:txBody>
      </p:sp>
      <p:sp>
        <p:nvSpPr>
          <p:cNvPr id="2" name="Rectangle 1"/>
          <p:cNvSpPr/>
          <p:nvPr/>
        </p:nvSpPr>
        <p:spPr>
          <a:xfrm>
            <a:off x="3827682" y="5334000"/>
            <a:ext cx="4648200" cy="1249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dirty="0" smtClean="0">
                <a:solidFill>
                  <a:srgbClr val="FF0000"/>
                </a:solidFill>
              </a:rPr>
              <a:t>إعداد</a:t>
            </a:r>
          </a:p>
          <a:p>
            <a:pPr algn="ctr"/>
            <a:r>
              <a:rPr lang="ar-EG" sz="3600" dirty="0" smtClean="0">
                <a:solidFill>
                  <a:srgbClr val="FF0000"/>
                </a:solidFill>
              </a:rPr>
              <a:t>د/رضا زويل</a:t>
            </a:r>
            <a:endParaRPr lang="ar-EG" sz="3600" dirty="0">
              <a:solidFill>
                <a:srgbClr val="FF0000"/>
              </a:solidFill>
            </a:endParaRPr>
          </a:p>
        </p:txBody>
      </p:sp>
    </p:spTree>
    <p:extLst>
      <p:ext uri="{BB962C8B-B14F-4D97-AF65-F5344CB8AC3E}">
        <p14:creationId xmlns:p14="http://schemas.microsoft.com/office/powerpoint/2010/main" val="98468625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367" y="207817"/>
            <a:ext cx="10820399" cy="2100741"/>
          </a:xfrm>
        </p:spPr>
        <p:txBody>
          <a:bodyPr>
            <a:normAutofit/>
          </a:bodyPr>
          <a:lstStyle/>
          <a:p>
            <a:r>
              <a:rPr lang="ar-SA" sz="3200" b="1" dirty="0" smtClean="0">
                <a:solidFill>
                  <a:srgbClr val="FFFF00"/>
                </a:solidFill>
                <a:latin typeface="+mn-lt"/>
                <a:ea typeface="+mn-ea"/>
                <a:cs typeface="+mn-cs"/>
              </a:rPr>
              <a:t>السيتوكينينات</a:t>
            </a:r>
            <a:r>
              <a:rPr lang="ar-SA" sz="3600" dirty="0" smtClean="0"/>
              <a:t>:  هي مشتقات الادينين وهي ذات اهمية كبيرة  في مزارع الخلايا والانسجة النباتية لما لها من دور فعال ومؤثر في انقسام الخلايا وتحوير السيادة  القمية وتكوين البراعم </a:t>
            </a:r>
            <a:endParaRPr lang="en-US" sz="3600" dirty="0"/>
          </a:p>
        </p:txBody>
      </p:sp>
      <p:sp>
        <p:nvSpPr>
          <p:cNvPr id="3" name="Text Placeholder 2"/>
          <p:cNvSpPr>
            <a:spLocks noGrp="1"/>
          </p:cNvSpPr>
          <p:nvPr>
            <p:ph type="body" idx="1"/>
          </p:nvPr>
        </p:nvSpPr>
        <p:spPr>
          <a:xfrm>
            <a:off x="1024466" y="2308558"/>
            <a:ext cx="10655299" cy="3468787"/>
          </a:xfrm>
        </p:spPr>
        <p:txBody>
          <a:bodyPr>
            <a:normAutofit fontScale="92500" lnSpcReduction="20000"/>
          </a:bodyPr>
          <a:lstStyle/>
          <a:p>
            <a:r>
              <a:rPr lang="ar-SA" sz="3200" b="1" dirty="0">
                <a:solidFill>
                  <a:srgbClr val="FFFF00"/>
                </a:solidFill>
              </a:rPr>
              <a:t>أهم التاثيرات الفسيولوجية </a:t>
            </a:r>
            <a:r>
              <a:rPr lang="ar-SA" sz="3200" b="1" dirty="0" smtClean="0">
                <a:solidFill>
                  <a:srgbClr val="FFFF00"/>
                </a:solidFill>
              </a:rPr>
              <a:t>للسيتوكينينات  </a:t>
            </a:r>
            <a:r>
              <a:rPr lang="ar-SA" sz="3200" b="1" dirty="0">
                <a:solidFill>
                  <a:srgbClr val="FFFF00"/>
                </a:solidFill>
              </a:rPr>
              <a:t>في بيئة زراعة </a:t>
            </a:r>
            <a:r>
              <a:rPr lang="ar-SA" sz="3200" b="1" dirty="0" smtClean="0">
                <a:solidFill>
                  <a:srgbClr val="FFFF00"/>
                </a:solidFill>
              </a:rPr>
              <a:t>الانسجة</a:t>
            </a:r>
          </a:p>
          <a:p>
            <a:r>
              <a:rPr lang="ar-SA" sz="3200" b="1" dirty="0" smtClean="0">
                <a:solidFill>
                  <a:srgbClr val="FFFF00"/>
                </a:solidFill>
              </a:rPr>
              <a:t>المساعدة في الزيادة العددية اثناء اكثار النباتات </a:t>
            </a:r>
          </a:p>
          <a:p>
            <a:r>
              <a:rPr lang="ar-SA" sz="3200" b="1" dirty="0" smtClean="0">
                <a:solidFill>
                  <a:srgbClr val="FFFF00"/>
                </a:solidFill>
              </a:rPr>
              <a:t>تكوين البراعم والنموات الجانبية </a:t>
            </a:r>
          </a:p>
          <a:p>
            <a:r>
              <a:rPr lang="ar-EG" sz="3600" b="1" dirty="0">
                <a:solidFill>
                  <a:srgbClr val="FFFF00"/>
                </a:solidFill>
              </a:rPr>
              <a:t>انقسام الخلايا </a:t>
            </a:r>
          </a:p>
          <a:p>
            <a:r>
              <a:rPr lang="ar-EG" sz="3600" b="1" dirty="0" smtClean="0">
                <a:solidFill>
                  <a:srgbClr val="FFFF00"/>
                </a:solidFill>
              </a:rPr>
              <a:t>تمثيل </a:t>
            </a:r>
            <a:r>
              <a:rPr lang="ar-EG" sz="3600" b="1" dirty="0">
                <a:solidFill>
                  <a:srgbClr val="FFFF00"/>
                </a:solidFill>
              </a:rPr>
              <a:t>البروتينات والانزيمات مرتبط بالحامض </a:t>
            </a:r>
            <a:r>
              <a:rPr lang="ar-EG" sz="3600" b="1" dirty="0" smtClean="0">
                <a:solidFill>
                  <a:srgbClr val="FFFF00"/>
                </a:solidFill>
              </a:rPr>
              <a:t>النووي</a:t>
            </a:r>
            <a:endParaRPr lang="ar-SA" sz="3600" b="1" dirty="0" smtClean="0">
              <a:solidFill>
                <a:srgbClr val="FFFF00"/>
              </a:solidFill>
            </a:endParaRPr>
          </a:p>
          <a:p>
            <a:r>
              <a:rPr lang="ar-SA" sz="3600" b="1" dirty="0" smtClean="0">
                <a:solidFill>
                  <a:srgbClr val="FFFF00"/>
                </a:solidFill>
              </a:rPr>
              <a:t>يثبط تكوين الجذور </a:t>
            </a:r>
            <a:r>
              <a:rPr lang="ar-EG" sz="3600" b="1" dirty="0" smtClean="0">
                <a:solidFill>
                  <a:srgbClr val="FFFF00"/>
                </a:solidFill>
              </a:rPr>
              <a:t> </a:t>
            </a:r>
            <a:endParaRPr lang="ar-EG" sz="3600" b="1" dirty="0">
              <a:solidFill>
                <a:srgbClr val="FFFF00"/>
              </a:solidFill>
            </a:endParaRPr>
          </a:p>
          <a:p>
            <a:r>
              <a:rPr lang="ar-SA" sz="3200" b="1" dirty="0" smtClean="0">
                <a:solidFill>
                  <a:srgbClr val="FFFF00"/>
                </a:solidFill>
              </a:rPr>
              <a:t> </a:t>
            </a:r>
            <a:endParaRPr lang="en-US" sz="3200" dirty="0">
              <a:solidFill>
                <a:srgbClr val="FFFF00"/>
              </a:solidFill>
            </a:endParaRPr>
          </a:p>
        </p:txBody>
      </p:sp>
    </p:spTree>
    <p:extLst>
      <p:ext uri="{BB962C8B-B14F-4D97-AF65-F5344CB8AC3E}">
        <p14:creationId xmlns:p14="http://schemas.microsoft.com/office/powerpoint/2010/main" val="3317442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637"/>
            <a:ext cx="10820399" cy="1634838"/>
          </a:xfrm>
        </p:spPr>
        <p:txBody>
          <a:bodyPr>
            <a:normAutofit fontScale="90000"/>
          </a:bodyPr>
          <a:lstStyle/>
          <a:p>
            <a:r>
              <a:rPr lang="ar-SA" dirty="0" smtClean="0"/>
              <a:t>غاز الايثيلين </a:t>
            </a:r>
            <a:br>
              <a:rPr lang="ar-SA" dirty="0" smtClean="0"/>
            </a:br>
            <a:r>
              <a:rPr lang="ar-SA" dirty="0" smtClean="0"/>
              <a:t>من المعروف ان الاعضاء النباتية وكذالك الكالس له القدرة علي انتاج غاز الايثلين وخاصة اذا تمت الزراعة في الاواني البلاستيكية مقارنة بالزجاجية التي يقل فيها تكون غاز الايثلين </a:t>
            </a:r>
            <a:endParaRPr lang="en-US" dirty="0"/>
          </a:p>
        </p:txBody>
      </p:sp>
      <p:sp>
        <p:nvSpPr>
          <p:cNvPr id="3" name="Text Placeholder 2"/>
          <p:cNvSpPr>
            <a:spLocks noGrp="1"/>
          </p:cNvSpPr>
          <p:nvPr>
            <p:ph type="body" idx="1"/>
          </p:nvPr>
        </p:nvSpPr>
        <p:spPr>
          <a:xfrm>
            <a:off x="1024467" y="2050474"/>
            <a:ext cx="10490200" cy="3893125"/>
          </a:xfrm>
        </p:spPr>
        <p:txBody>
          <a:bodyPr>
            <a:normAutofit/>
          </a:bodyPr>
          <a:lstStyle/>
          <a:p>
            <a:r>
              <a:rPr lang="ar-SA" sz="3600" b="1" dirty="0">
                <a:solidFill>
                  <a:srgbClr val="FFFF00"/>
                </a:solidFill>
              </a:rPr>
              <a:t>أهم التاثيرات </a:t>
            </a:r>
            <a:r>
              <a:rPr lang="ar-SA" sz="3600" b="1" dirty="0" smtClean="0">
                <a:solidFill>
                  <a:srgbClr val="FFFF00"/>
                </a:solidFill>
              </a:rPr>
              <a:t>الفسيولوجية لغاز الايثيلين في </a:t>
            </a:r>
            <a:r>
              <a:rPr lang="ar-SA" sz="3600" b="1" dirty="0">
                <a:solidFill>
                  <a:srgbClr val="FFFF00"/>
                </a:solidFill>
              </a:rPr>
              <a:t>بيئة زراعة </a:t>
            </a:r>
            <a:r>
              <a:rPr lang="ar-SA" sz="3600" b="1" dirty="0" smtClean="0">
                <a:solidFill>
                  <a:srgbClr val="FFFF00"/>
                </a:solidFill>
              </a:rPr>
              <a:t>الانسجة :</a:t>
            </a:r>
          </a:p>
          <a:p>
            <a:pPr rtl="1"/>
            <a:r>
              <a:rPr lang="ar-SA" sz="3600" b="1" dirty="0" smtClean="0">
                <a:solidFill>
                  <a:srgbClr val="FFFF00"/>
                </a:solidFill>
              </a:rPr>
              <a:t>يتراكم غاز الايثلين داخل أواني الزراعة نتيجة غلقها مما يؤدي الي تثبيط النمو وبالتالي فان اضافة ( </a:t>
            </a:r>
            <a:r>
              <a:rPr lang="en-US" sz="3600" b="1" dirty="0" smtClean="0">
                <a:solidFill>
                  <a:srgbClr val="FFFF00"/>
                </a:solidFill>
              </a:rPr>
              <a:t>K </a:t>
            </a:r>
            <a:r>
              <a:rPr lang="en-US" sz="3600" b="1" dirty="0" err="1" smtClean="0">
                <a:solidFill>
                  <a:srgbClr val="FFFF00"/>
                </a:solidFill>
              </a:rPr>
              <a:t>Mn</a:t>
            </a:r>
            <a:r>
              <a:rPr lang="en-US" sz="3600" b="1" dirty="0" smtClean="0">
                <a:solidFill>
                  <a:srgbClr val="FFFF00"/>
                </a:solidFill>
              </a:rPr>
              <a:t> O4</a:t>
            </a:r>
            <a:r>
              <a:rPr lang="ar-SA" sz="3600" b="1" dirty="0" smtClean="0">
                <a:solidFill>
                  <a:srgbClr val="FFFF00"/>
                </a:solidFill>
              </a:rPr>
              <a:t>)  </a:t>
            </a:r>
            <a:r>
              <a:rPr lang="ar-SA" sz="3600" b="1" dirty="0">
                <a:solidFill>
                  <a:srgbClr val="FFFF00"/>
                </a:solidFill>
              </a:rPr>
              <a:t>الي الانابيب او اواني الزراعة يعمل علي ازالة حوالي 70% من غاز الايثلين  </a:t>
            </a:r>
            <a:endParaRPr lang="ar-SA" sz="3600" b="1" dirty="0" smtClean="0">
              <a:solidFill>
                <a:srgbClr val="FFFF00"/>
              </a:solidFill>
            </a:endParaRPr>
          </a:p>
          <a:p>
            <a:r>
              <a:rPr lang="ar-SA" sz="3600" b="1" dirty="0" smtClean="0">
                <a:solidFill>
                  <a:srgbClr val="FFFF00"/>
                </a:solidFill>
              </a:rPr>
              <a:t>كما أن بعض الأبحاث تشيد بأنة يتكون في ظروف الاظلام أكثر من الأضاءة</a:t>
            </a:r>
            <a:r>
              <a:rPr lang="ar-SA" sz="3600" b="1" dirty="0">
                <a:solidFill>
                  <a:srgbClr val="FFFF00"/>
                </a:solidFill>
              </a:rPr>
              <a:t> </a:t>
            </a:r>
            <a:r>
              <a:rPr lang="ar-SA" sz="3600" b="1" dirty="0" smtClean="0">
                <a:solidFill>
                  <a:srgbClr val="FFFF00"/>
                </a:solidFill>
              </a:rPr>
              <a:t>كما ان هذا الغاز يعمل علي تشوه الاعضاء النباتية ويقلل من تخصصها  . </a:t>
            </a:r>
            <a:endParaRPr lang="en-US" sz="3200" dirty="0"/>
          </a:p>
        </p:txBody>
      </p:sp>
    </p:spTree>
    <p:extLst>
      <p:ext uri="{BB962C8B-B14F-4D97-AF65-F5344CB8AC3E}">
        <p14:creationId xmlns:p14="http://schemas.microsoft.com/office/powerpoint/2010/main" val="375280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349" y="928255"/>
            <a:ext cx="10820399" cy="2881745"/>
          </a:xfrm>
        </p:spPr>
        <p:txBody>
          <a:bodyPr>
            <a:normAutofit/>
          </a:bodyPr>
          <a:lstStyle/>
          <a:p>
            <a:pPr rtl="1"/>
            <a:r>
              <a:rPr lang="ar-SA" dirty="0" smtClean="0">
                <a:solidFill>
                  <a:srgbClr val="FFFF00"/>
                </a:solidFill>
              </a:rPr>
              <a:t>حامض الأبسيسك </a:t>
            </a:r>
            <a:r>
              <a:rPr lang="ar-SA" dirty="0" smtClean="0"/>
              <a:t>وجد أن هذا الحمض له تأثير سلبي عند استخدامة في البيئات الصناعية وعلية فأن التقارير التي أشارت الي دورة في تنبية الكالس والنمو وعملية تكوين الاجنة هي عبارة عن مصادفات طارئة كما ذكر (</a:t>
            </a:r>
            <a:r>
              <a:rPr lang="en-US" dirty="0" err="1"/>
              <a:t>Ammirato</a:t>
            </a:r>
            <a:r>
              <a:rPr lang="en-US" dirty="0"/>
              <a:t> , 1983</a:t>
            </a:r>
            <a:r>
              <a:rPr lang="ar-SA" dirty="0" smtClean="0"/>
              <a:t>)</a:t>
            </a:r>
            <a:r>
              <a:rPr lang="en-US" dirty="0" smtClean="0"/>
              <a:t> </a:t>
            </a:r>
            <a:endParaRPr lang="en-US" dirty="0"/>
          </a:p>
        </p:txBody>
      </p:sp>
    </p:spTree>
    <p:extLst>
      <p:ext uri="{BB962C8B-B14F-4D97-AF65-F5344CB8AC3E}">
        <p14:creationId xmlns:p14="http://schemas.microsoft.com/office/powerpoint/2010/main" val="2889686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 xmlns:a16="http://schemas.microsoft.com/office/drawing/2014/main" id="{47D248DB-F4DE-424D-8BA3-2012CB932715}"/>
              </a:ext>
            </a:extLst>
          </p:cNvPr>
          <p:cNvSpPr/>
          <p:nvPr/>
        </p:nvSpPr>
        <p:spPr>
          <a:xfrm>
            <a:off x="5753897" y="553922"/>
            <a:ext cx="5412867" cy="58908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tx2">
                    <a:lumMod val="10000"/>
                  </a:schemeClr>
                </a:solidFill>
              </a:rPr>
              <a:t>عناصر ومحاور المحاضرة </a:t>
            </a:r>
            <a:endParaRPr lang="en-US" sz="3200" b="1" dirty="0">
              <a:solidFill>
                <a:schemeClr val="tx2">
                  <a:lumMod val="10000"/>
                </a:schemeClr>
              </a:solidFill>
            </a:endParaRPr>
          </a:p>
        </p:txBody>
      </p:sp>
      <p:sp>
        <p:nvSpPr>
          <p:cNvPr id="10" name="Rounded Rectangle 9"/>
          <p:cNvSpPr/>
          <p:nvPr/>
        </p:nvSpPr>
        <p:spPr>
          <a:xfrm>
            <a:off x="942110" y="1607129"/>
            <a:ext cx="10889672" cy="33666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400" b="1" dirty="0" smtClean="0"/>
              <a:t>1- تركيب بيئة زراعة الانسجة وأن الهرمونات النباتية احد المكونات الاساسية في  بيئة زراعة الانسجة  </a:t>
            </a:r>
          </a:p>
          <a:p>
            <a:pPr algn="r"/>
            <a:r>
              <a:rPr lang="ar-SA" sz="2400" b="1" dirty="0" smtClean="0"/>
              <a:t> -تعريف الهرمونات النباتية </a:t>
            </a:r>
            <a:r>
              <a:rPr lang="en-US" sz="2400" b="1" dirty="0" smtClean="0"/>
              <a:t>2</a:t>
            </a:r>
            <a:endParaRPr lang="ar-SA" sz="2400" b="1" dirty="0" smtClean="0"/>
          </a:p>
          <a:p>
            <a:pPr algn="r"/>
            <a:r>
              <a:rPr lang="ar-SA" sz="2400" b="1" dirty="0" smtClean="0"/>
              <a:t>3- مجاميع الهرمونات النباتية </a:t>
            </a:r>
          </a:p>
          <a:p>
            <a:pPr algn="r"/>
            <a:r>
              <a:rPr lang="ar-SA" sz="2400" b="1" dirty="0" smtClean="0"/>
              <a:t>4-دور كل هرمون ووظيفتة الاساسية في بيئة زراعة الانسجة </a:t>
            </a:r>
          </a:p>
          <a:p>
            <a:pPr algn="r"/>
            <a:r>
              <a:rPr lang="ar-SA" sz="2400" b="1" dirty="0" smtClean="0"/>
              <a:t>5- اشهر أنواع الهرمونات النباتية المستخدمة </a:t>
            </a:r>
            <a:endParaRPr lang="ar-SA" sz="2400" b="1" dirty="0"/>
          </a:p>
          <a:p>
            <a:pPr algn="r"/>
            <a:endParaRPr lang="en-US" sz="2400" b="1" dirty="0"/>
          </a:p>
        </p:txBody>
      </p:sp>
    </p:spTree>
    <p:extLst>
      <p:ext uri="{BB962C8B-B14F-4D97-AF65-F5344CB8AC3E}">
        <p14:creationId xmlns:p14="http://schemas.microsoft.com/office/powerpoint/2010/main" val="334853180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a:extLst>
              <a:ext uri="{FF2B5EF4-FFF2-40B4-BE49-F238E27FC236}">
                <a16:creationId xmlns="" xmlns:a16="http://schemas.microsoft.com/office/drawing/2014/main" id="{E27C07F4-5033-4B0D-A6A5-9DA4BF694CC0}"/>
              </a:ext>
            </a:extLst>
          </p:cNvPr>
          <p:cNvSpPr/>
          <p:nvPr/>
        </p:nvSpPr>
        <p:spPr>
          <a:xfrm>
            <a:off x="2677027" y="2503017"/>
            <a:ext cx="2191753" cy="1972729"/>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bg1"/>
                </a:solidFill>
              </a:rPr>
              <a:t>مصدر الكربون </a:t>
            </a:r>
            <a:endParaRPr lang="en-US" sz="2400" b="1" dirty="0">
              <a:solidFill>
                <a:schemeClr val="bg1"/>
              </a:solidFill>
            </a:endParaRPr>
          </a:p>
        </p:txBody>
      </p:sp>
      <p:sp>
        <p:nvSpPr>
          <p:cNvPr id="3" name="Diamond 2">
            <a:extLst>
              <a:ext uri="{FF2B5EF4-FFF2-40B4-BE49-F238E27FC236}">
                <a16:creationId xmlns="" xmlns:a16="http://schemas.microsoft.com/office/drawing/2014/main" id="{77161E29-B544-4EFD-B1F2-F7357C3E8C6B}"/>
              </a:ext>
            </a:extLst>
          </p:cNvPr>
          <p:cNvSpPr/>
          <p:nvPr/>
        </p:nvSpPr>
        <p:spPr>
          <a:xfrm>
            <a:off x="9976184" y="2503019"/>
            <a:ext cx="2057400" cy="1972728"/>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bg1"/>
                </a:solidFill>
              </a:rPr>
              <a:t>العناصر المغذية الكبري </a:t>
            </a:r>
            <a:endParaRPr lang="en-US" sz="2400" b="1" dirty="0">
              <a:solidFill>
                <a:schemeClr val="bg1"/>
              </a:solidFill>
            </a:endParaRPr>
          </a:p>
        </p:txBody>
      </p:sp>
      <p:sp>
        <p:nvSpPr>
          <p:cNvPr id="4" name="Diamond 3">
            <a:extLst>
              <a:ext uri="{FF2B5EF4-FFF2-40B4-BE49-F238E27FC236}">
                <a16:creationId xmlns="" xmlns:a16="http://schemas.microsoft.com/office/drawing/2014/main" id="{EF028F8E-F843-4192-B0AA-17E489FDACE3}"/>
              </a:ext>
            </a:extLst>
          </p:cNvPr>
          <p:cNvSpPr/>
          <p:nvPr/>
        </p:nvSpPr>
        <p:spPr>
          <a:xfrm>
            <a:off x="7503695" y="2503017"/>
            <a:ext cx="2310063" cy="1972729"/>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bg1"/>
                </a:solidFill>
              </a:rPr>
              <a:t>العناصر المغذية الصغرى </a:t>
            </a:r>
            <a:endParaRPr lang="en-US" sz="2400" b="1" dirty="0">
              <a:solidFill>
                <a:schemeClr val="bg1"/>
              </a:solidFill>
            </a:endParaRPr>
          </a:p>
        </p:txBody>
      </p:sp>
      <p:sp>
        <p:nvSpPr>
          <p:cNvPr id="5" name="Diamond 4">
            <a:extLst>
              <a:ext uri="{FF2B5EF4-FFF2-40B4-BE49-F238E27FC236}">
                <a16:creationId xmlns="" xmlns:a16="http://schemas.microsoft.com/office/drawing/2014/main" id="{A93C7093-A7BF-4213-9FF7-CA182C2698C7}"/>
              </a:ext>
            </a:extLst>
          </p:cNvPr>
          <p:cNvSpPr/>
          <p:nvPr/>
        </p:nvSpPr>
        <p:spPr>
          <a:xfrm>
            <a:off x="5031206" y="2503017"/>
            <a:ext cx="2310063" cy="1972729"/>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solidFill>
                  <a:schemeClr val="bg1"/>
                </a:solidFill>
              </a:rPr>
              <a:t>منظمات النمو </a:t>
            </a:r>
            <a:endParaRPr lang="en-US" sz="2800" b="1" dirty="0">
              <a:solidFill>
                <a:schemeClr val="bg1"/>
              </a:solidFill>
            </a:endParaRPr>
          </a:p>
        </p:txBody>
      </p:sp>
      <p:sp>
        <p:nvSpPr>
          <p:cNvPr id="6" name="Diamond 5">
            <a:extLst>
              <a:ext uri="{FF2B5EF4-FFF2-40B4-BE49-F238E27FC236}">
                <a16:creationId xmlns="" xmlns:a16="http://schemas.microsoft.com/office/drawing/2014/main" id="{E2FB659F-ED79-4D5D-B9F3-C4F265F348F1}"/>
              </a:ext>
            </a:extLst>
          </p:cNvPr>
          <p:cNvSpPr/>
          <p:nvPr/>
        </p:nvSpPr>
        <p:spPr>
          <a:xfrm>
            <a:off x="204538" y="2503018"/>
            <a:ext cx="2310063" cy="1972729"/>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solidFill>
                  <a:schemeClr val="bg1"/>
                </a:solidFill>
              </a:rPr>
              <a:t>الفيتامينات </a:t>
            </a:r>
            <a:endParaRPr lang="en-US" sz="2000" b="1" dirty="0">
              <a:solidFill>
                <a:schemeClr val="bg1"/>
              </a:solidFill>
            </a:endParaRPr>
          </a:p>
        </p:txBody>
      </p:sp>
      <p:sp>
        <p:nvSpPr>
          <p:cNvPr id="7" name="Diamond 6">
            <a:extLst>
              <a:ext uri="{FF2B5EF4-FFF2-40B4-BE49-F238E27FC236}">
                <a16:creationId xmlns="" xmlns:a16="http://schemas.microsoft.com/office/drawing/2014/main" id="{842D08C1-B89D-4D53-BD37-6D858C426117}"/>
              </a:ext>
            </a:extLst>
          </p:cNvPr>
          <p:cNvSpPr/>
          <p:nvPr/>
        </p:nvSpPr>
        <p:spPr>
          <a:xfrm>
            <a:off x="6470983" y="4075022"/>
            <a:ext cx="2187743" cy="2169365"/>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solidFill>
                  <a:schemeClr val="bg1"/>
                </a:solidFill>
              </a:rPr>
              <a:t>الأحماض الامينية </a:t>
            </a:r>
            <a:endParaRPr lang="en-US" sz="2000" b="1" dirty="0">
              <a:solidFill>
                <a:schemeClr val="bg1"/>
              </a:solidFill>
            </a:endParaRPr>
          </a:p>
        </p:txBody>
      </p:sp>
      <p:sp>
        <p:nvSpPr>
          <p:cNvPr id="8" name="Diamond 7">
            <a:extLst>
              <a:ext uri="{FF2B5EF4-FFF2-40B4-BE49-F238E27FC236}">
                <a16:creationId xmlns="" xmlns:a16="http://schemas.microsoft.com/office/drawing/2014/main" id="{E144E3B9-584E-4807-8EFB-8F1C20A31A14}"/>
              </a:ext>
            </a:extLst>
          </p:cNvPr>
          <p:cNvSpPr/>
          <p:nvPr/>
        </p:nvSpPr>
        <p:spPr>
          <a:xfrm>
            <a:off x="3850105" y="4075024"/>
            <a:ext cx="2187743" cy="2169364"/>
          </a:xfrm>
          <a:prstGeom prst="diamond">
            <a:avLst/>
          </a:prstGeom>
          <a:solidFill>
            <a:schemeClr val="bg2">
              <a:lumMod val="20000"/>
              <a:lumOff val="80000"/>
            </a:schemeClr>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bg1"/>
                </a:solidFill>
              </a:rPr>
              <a:t>قوام البيئة </a:t>
            </a:r>
            <a:endParaRPr lang="en-US" sz="2400" b="1" dirty="0">
              <a:solidFill>
                <a:schemeClr val="bg1"/>
              </a:solidFill>
            </a:endParaRPr>
          </a:p>
        </p:txBody>
      </p:sp>
      <p:sp>
        <p:nvSpPr>
          <p:cNvPr id="9" name="Flowchart: Multidocument 8">
            <a:extLst>
              <a:ext uri="{FF2B5EF4-FFF2-40B4-BE49-F238E27FC236}">
                <a16:creationId xmlns="" xmlns:a16="http://schemas.microsoft.com/office/drawing/2014/main" id="{87F8E324-DB3D-41DD-804F-CBC74FD31B75}"/>
              </a:ext>
            </a:extLst>
          </p:cNvPr>
          <p:cNvSpPr/>
          <p:nvPr/>
        </p:nvSpPr>
        <p:spPr>
          <a:xfrm>
            <a:off x="6470983" y="421105"/>
            <a:ext cx="4355432" cy="1455821"/>
          </a:xfrm>
          <a:prstGeom prst="flowChartMultidocument">
            <a:avLst/>
          </a:prstGeom>
          <a:solidFill>
            <a:schemeClr val="tx2"/>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solidFill>
                  <a:schemeClr val="bg1"/>
                </a:solidFill>
              </a:rPr>
              <a:t>مكونات بيئة زراعة الانسجة </a:t>
            </a:r>
            <a:endParaRPr lang="en-US" sz="2800" b="1" dirty="0">
              <a:solidFill>
                <a:schemeClr val="bg1"/>
              </a:solidFill>
            </a:endParaRPr>
          </a:p>
        </p:txBody>
      </p:sp>
    </p:spTree>
    <p:extLst>
      <p:ext uri="{BB962C8B-B14F-4D97-AF65-F5344CB8AC3E}">
        <p14:creationId xmlns:p14="http://schemas.microsoft.com/office/powerpoint/2010/main" val="207895991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17419" y="2286000"/>
            <a:ext cx="10474037" cy="23552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800" b="1" dirty="0" smtClean="0">
                <a:solidFill>
                  <a:srgbClr val="FF0000"/>
                </a:solidFill>
              </a:rPr>
              <a:t>الهرمونات  النباتية  </a:t>
            </a:r>
            <a:r>
              <a:rPr lang="ar-SA" sz="2800" b="1" dirty="0" smtClean="0">
                <a:solidFill>
                  <a:schemeClr val="bg1"/>
                </a:solidFill>
              </a:rPr>
              <a:t>: هي منظمات للنمو عبارة عن مركبات عضوية تنتج طبيعياً في النبات بكميات صغيرة جداً تشجع أو تثبط أو تحور العمليات الفسيولوجية في النبات وتنتقل من أماكن إنتاجها إلي أماكن أخري تحدث فيها تأثيرها الفسيولوجي .</a:t>
            </a:r>
          </a:p>
          <a:p>
            <a:pPr algn="r"/>
            <a:r>
              <a:rPr lang="ar-SA" sz="2800" b="1" dirty="0" smtClean="0">
                <a:solidFill>
                  <a:schemeClr val="bg1"/>
                </a:solidFill>
              </a:rPr>
              <a:t>  </a:t>
            </a:r>
            <a:endParaRPr lang="en-US" sz="2800" b="1" dirty="0">
              <a:solidFill>
                <a:schemeClr val="bg1"/>
              </a:solidFill>
            </a:endParaRPr>
          </a:p>
        </p:txBody>
      </p:sp>
    </p:spTree>
    <p:extLst>
      <p:ext uri="{BB962C8B-B14F-4D97-AF65-F5344CB8AC3E}">
        <p14:creationId xmlns:p14="http://schemas.microsoft.com/office/powerpoint/2010/main" val="3393877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a:extLst>
              <a:ext uri="{FF2B5EF4-FFF2-40B4-BE49-F238E27FC236}">
                <a16:creationId xmlns="" xmlns:a16="http://schemas.microsoft.com/office/drawing/2014/main" id="{7F7E0D3A-4841-4E4A-BD44-4E63F1F3A8C0}"/>
              </a:ext>
            </a:extLst>
          </p:cNvPr>
          <p:cNvSpPr/>
          <p:nvPr/>
        </p:nvSpPr>
        <p:spPr>
          <a:xfrm>
            <a:off x="4214385" y="84407"/>
            <a:ext cx="4501663" cy="914400"/>
          </a:xfrm>
          <a:prstGeom prst="cube">
            <a:avLst/>
          </a:prstGeom>
          <a:solidFill>
            <a:schemeClr val="accent2">
              <a:lumMod val="40000"/>
              <a:lumOff val="60000"/>
            </a:schemeClr>
          </a:solidFill>
          <a:ln>
            <a:solidFill>
              <a:schemeClr val="accent1"/>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bg2"/>
                </a:solidFill>
              </a:rPr>
              <a:t>مجاميع الهرمونات النباتية </a:t>
            </a:r>
            <a:endParaRPr lang="en-US" sz="2400" b="1" dirty="0">
              <a:solidFill>
                <a:schemeClr val="bg2"/>
              </a:solidFill>
            </a:endParaRPr>
          </a:p>
        </p:txBody>
      </p:sp>
      <p:sp>
        <p:nvSpPr>
          <p:cNvPr id="4" name="Rectangle: Beveled 3">
            <a:extLst>
              <a:ext uri="{FF2B5EF4-FFF2-40B4-BE49-F238E27FC236}">
                <a16:creationId xmlns="" xmlns:a16="http://schemas.microsoft.com/office/drawing/2014/main" id="{D7A7DA37-F25F-4071-85B0-17A4AB33CCEE}"/>
              </a:ext>
            </a:extLst>
          </p:cNvPr>
          <p:cNvSpPr/>
          <p:nvPr/>
        </p:nvSpPr>
        <p:spPr>
          <a:xfrm>
            <a:off x="8642022" y="1448280"/>
            <a:ext cx="3037361" cy="2079886"/>
          </a:xfrm>
          <a:prstGeom prst="bevel">
            <a:avLst/>
          </a:prstGeom>
          <a:solidFill>
            <a:schemeClr val="accent3">
              <a:lumMod val="60000"/>
              <a:lumOff val="40000"/>
            </a:schemeClr>
          </a:solidFill>
          <a:ln>
            <a:solidFill>
              <a:schemeClr val="accent1"/>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2"/>
                </a:solidFill>
              </a:rPr>
              <a:t>الأوكسينات</a:t>
            </a:r>
            <a:r>
              <a:rPr lang="ar-SA" sz="2000" b="1" dirty="0" smtClean="0">
                <a:solidFill>
                  <a:schemeClr val="bg2"/>
                </a:solidFill>
              </a:rPr>
              <a:t> </a:t>
            </a:r>
            <a:endParaRPr lang="ar-EG" sz="2000" b="1" dirty="0" smtClean="0">
              <a:solidFill>
                <a:schemeClr val="bg2"/>
              </a:solidFill>
            </a:endParaRPr>
          </a:p>
        </p:txBody>
      </p:sp>
      <p:sp>
        <p:nvSpPr>
          <p:cNvPr id="5" name="Rectangle: Beveled 4">
            <a:extLst>
              <a:ext uri="{FF2B5EF4-FFF2-40B4-BE49-F238E27FC236}">
                <a16:creationId xmlns="" xmlns:a16="http://schemas.microsoft.com/office/drawing/2014/main" id="{7BE19C60-606E-4461-B396-B184B7C1FD04}"/>
              </a:ext>
            </a:extLst>
          </p:cNvPr>
          <p:cNvSpPr/>
          <p:nvPr/>
        </p:nvSpPr>
        <p:spPr>
          <a:xfrm>
            <a:off x="4809823" y="1448280"/>
            <a:ext cx="3232018" cy="2079886"/>
          </a:xfrm>
          <a:prstGeom prst="bevel">
            <a:avLst/>
          </a:prstGeom>
          <a:solidFill>
            <a:schemeClr val="accent3">
              <a:lumMod val="60000"/>
              <a:lumOff val="40000"/>
            </a:schemeClr>
          </a:solidFill>
          <a:ln>
            <a:solidFill>
              <a:schemeClr val="accent1">
                <a:lumMod val="75000"/>
              </a:schemeClr>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smtClean="0">
                <a:solidFill>
                  <a:schemeClr val="bg2"/>
                </a:solidFill>
              </a:rPr>
              <a:t>السيتوكينين</a:t>
            </a:r>
            <a:r>
              <a:rPr lang="ar-SA" sz="2800" b="1" dirty="0" smtClean="0">
                <a:solidFill>
                  <a:schemeClr val="bg2"/>
                </a:solidFill>
              </a:rPr>
              <a:t>ات </a:t>
            </a:r>
            <a:endParaRPr lang="ar-EG" sz="2400" b="1" dirty="0">
              <a:solidFill>
                <a:schemeClr val="bg2"/>
              </a:solidFill>
            </a:endParaRPr>
          </a:p>
        </p:txBody>
      </p:sp>
      <p:sp>
        <p:nvSpPr>
          <p:cNvPr id="6" name="Rectangle: Beveled 5">
            <a:extLst>
              <a:ext uri="{FF2B5EF4-FFF2-40B4-BE49-F238E27FC236}">
                <a16:creationId xmlns="" xmlns:a16="http://schemas.microsoft.com/office/drawing/2014/main" id="{50D9F44B-EB21-4820-9ED0-31C314617BE3}"/>
              </a:ext>
            </a:extLst>
          </p:cNvPr>
          <p:cNvSpPr/>
          <p:nvPr/>
        </p:nvSpPr>
        <p:spPr>
          <a:xfrm>
            <a:off x="1025236" y="1448280"/>
            <a:ext cx="3189150" cy="2079886"/>
          </a:xfrm>
          <a:prstGeom prst="bevel">
            <a:avLst/>
          </a:prstGeom>
          <a:solidFill>
            <a:schemeClr val="accent3">
              <a:lumMod val="60000"/>
              <a:lumOff val="40000"/>
            </a:schemeClr>
          </a:solidFill>
          <a:ln>
            <a:solidFill>
              <a:schemeClr val="accent1">
                <a:lumMod val="75000"/>
              </a:schemeClr>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bg2"/>
                </a:solidFill>
              </a:rPr>
              <a:t> </a:t>
            </a:r>
            <a:r>
              <a:rPr lang="ar-EG" sz="2800" b="1" dirty="0">
                <a:solidFill>
                  <a:schemeClr val="bg2"/>
                </a:solidFill>
              </a:rPr>
              <a:t>الجبريللينات</a:t>
            </a:r>
            <a:r>
              <a:rPr lang="ar-EG" sz="2400" b="1" dirty="0">
                <a:solidFill>
                  <a:schemeClr val="bg2"/>
                </a:solidFill>
              </a:rPr>
              <a:t> </a:t>
            </a:r>
          </a:p>
        </p:txBody>
      </p:sp>
      <p:sp>
        <p:nvSpPr>
          <p:cNvPr id="7" name="Rectangle: Beveled 6">
            <a:extLst>
              <a:ext uri="{FF2B5EF4-FFF2-40B4-BE49-F238E27FC236}">
                <a16:creationId xmlns="" xmlns:a16="http://schemas.microsoft.com/office/drawing/2014/main" id="{13BDF3F5-9479-4B1C-92C3-EFABFA6F7ABE}"/>
              </a:ext>
            </a:extLst>
          </p:cNvPr>
          <p:cNvSpPr/>
          <p:nvPr/>
        </p:nvSpPr>
        <p:spPr>
          <a:xfrm>
            <a:off x="1648690" y="4087091"/>
            <a:ext cx="3368783" cy="1911927"/>
          </a:xfrm>
          <a:prstGeom prst="bevel">
            <a:avLst/>
          </a:prstGeom>
          <a:solidFill>
            <a:schemeClr val="accent3">
              <a:lumMod val="60000"/>
              <a:lumOff val="40000"/>
            </a:schemeClr>
          </a:solidFill>
          <a:ln>
            <a:solidFill>
              <a:schemeClr val="accent1">
                <a:lumMod val="75000"/>
              </a:schemeClr>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solidFill>
                  <a:schemeClr val="bg2"/>
                </a:solidFill>
              </a:rPr>
              <a:t>حمض </a:t>
            </a:r>
            <a:r>
              <a:rPr lang="ar-EG" sz="2800" b="1" dirty="0" smtClean="0">
                <a:solidFill>
                  <a:schemeClr val="bg2"/>
                </a:solidFill>
              </a:rPr>
              <a:t>الابسيسك</a:t>
            </a:r>
            <a:endParaRPr lang="ar-EG" sz="2800" b="1" dirty="0">
              <a:solidFill>
                <a:schemeClr val="bg2"/>
              </a:solidFill>
            </a:endParaRPr>
          </a:p>
        </p:txBody>
      </p:sp>
      <p:sp>
        <p:nvSpPr>
          <p:cNvPr id="8" name="Rectangle: Beveled 6">
            <a:extLst>
              <a:ext uri="{FF2B5EF4-FFF2-40B4-BE49-F238E27FC236}">
                <a16:creationId xmlns="" xmlns:a16="http://schemas.microsoft.com/office/drawing/2014/main" id="{13BDF3F5-9479-4B1C-92C3-EFABFA6F7ABE}"/>
              </a:ext>
            </a:extLst>
          </p:cNvPr>
          <p:cNvSpPr/>
          <p:nvPr/>
        </p:nvSpPr>
        <p:spPr>
          <a:xfrm>
            <a:off x="6844145" y="4087091"/>
            <a:ext cx="3230238" cy="1911927"/>
          </a:xfrm>
          <a:prstGeom prst="bevel">
            <a:avLst/>
          </a:prstGeom>
          <a:solidFill>
            <a:schemeClr val="accent3">
              <a:lumMod val="60000"/>
              <a:lumOff val="40000"/>
            </a:schemeClr>
          </a:solidFill>
          <a:ln>
            <a:solidFill>
              <a:schemeClr val="accent1">
                <a:lumMod val="75000"/>
              </a:schemeClr>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bg2"/>
                </a:solidFill>
              </a:rPr>
              <a:t>غاز الايثيلين </a:t>
            </a:r>
            <a:endParaRPr lang="ar-EG" sz="2400" b="1" dirty="0">
              <a:solidFill>
                <a:schemeClr val="bg2"/>
              </a:solidFill>
            </a:endParaRPr>
          </a:p>
        </p:txBody>
      </p:sp>
    </p:spTree>
    <p:extLst>
      <p:ext uri="{BB962C8B-B14F-4D97-AF65-F5344CB8AC3E}">
        <p14:creationId xmlns:p14="http://schemas.microsoft.com/office/powerpoint/2010/main" val="41843917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11382" y="720436"/>
            <a:ext cx="10889671" cy="587432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rtl="1"/>
            <a:r>
              <a:rPr lang="ar-EG" sz="2800" b="1" dirty="0">
                <a:solidFill>
                  <a:srgbClr val="FF0000"/>
                </a:solidFill>
              </a:rPr>
              <a:t>تعريف </a:t>
            </a:r>
            <a:r>
              <a:rPr lang="ar-EG" sz="2800" b="1" dirty="0" smtClean="0">
                <a:solidFill>
                  <a:srgbClr val="FF0000"/>
                </a:solidFill>
              </a:rPr>
              <a:t>الأوكسينات:</a:t>
            </a:r>
            <a:endParaRPr lang="en-US" sz="2000" b="1" dirty="0">
              <a:solidFill>
                <a:srgbClr val="FF0000"/>
              </a:solidFill>
            </a:endParaRPr>
          </a:p>
          <a:p>
            <a:pPr algn="r" rtl="1"/>
            <a:r>
              <a:rPr lang="ar-EG" sz="2800" b="1" dirty="0"/>
              <a:t>الأوكسين هي تسمية عامة لأى مركب يسبب إستطالة في خلايا الساق المقطوعة. و قد يكون له تأثيرات أخرى حيوية مثل التأثير على إنقسام الخلايا أو تشكل الخلايا و غيرها من الظواهر الحيوية للنبات.</a:t>
            </a:r>
            <a:endParaRPr lang="en-US" sz="2000" b="1" dirty="0"/>
          </a:p>
          <a:p>
            <a:pPr algn="r"/>
            <a:r>
              <a:rPr lang="ar-EG" sz="2800" b="1" dirty="0"/>
              <a:t>و في التجارب المعملية لإثبات نشاط و فاعلية الأوكسين تستعمل أجزاء من غمد الريشة للنباتات النجيلية أو من السيقان فإذا تم حدوث نمو طولى لهذه الأجزاء المقطوعة فيكون ذلك دليل كبير على أن المركب </a:t>
            </a:r>
            <a:r>
              <a:rPr lang="ar-EG" sz="2800" b="1" dirty="0" smtClean="0"/>
              <a:t>أوكسين</a:t>
            </a:r>
            <a:endParaRPr lang="ar-SA" sz="2800" b="1" dirty="0" smtClean="0"/>
          </a:p>
          <a:p>
            <a:pPr algn="r" rtl="1"/>
            <a:r>
              <a:rPr lang="ar-EG" sz="2800" b="1" dirty="0">
                <a:solidFill>
                  <a:srgbClr val="FF0000"/>
                </a:solidFill>
              </a:rPr>
              <a:t>الحالات المختلفة التى توجد عليها </a:t>
            </a:r>
            <a:r>
              <a:rPr lang="ar-EG" sz="2800" b="1" dirty="0" smtClean="0">
                <a:solidFill>
                  <a:srgbClr val="FF0000"/>
                </a:solidFill>
              </a:rPr>
              <a:t>الأوكسينات</a:t>
            </a:r>
            <a:r>
              <a:rPr lang="ar-SA" sz="2800" b="1" dirty="0" smtClean="0">
                <a:solidFill>
                  <a:srgbClr val="FF0000"/>
                </a:solidFill>
              </a:rPr>
              <a:t> في النبات : </a:t>
            </a:r>
            <a:endParaRPr lang="en-US" sz="1600" dirty="0"/>
          </a:p>
          <a:p>
            <a:pPr lvl="1" algn="r" rtl="1"/>
            <a:r>
              <a:rPr lang="ar-EG" sz="2400" dirty="0" smtClean="0"/>
              <a:t>1- </a:t>
            </a:r>
            <a:r>
              <a:rPr lang="ar-EG" sz="2400" dirty="0"/>
              <a:t>الأوكسين الحر </a:t>
            </a:r>
            <a:r>
              <a:rPr lang="en-US" sz="2400" dirty="0" smtClean="0"/>
              <a:t>Free Auxin </a:t>
            </a:r>
            <a:endParaRPr lang="en-US" dirty="0"/>
          </a:p>
          <a:p>
            <a:pPr lvl="1" algn="r" rtl="1"/>
            <a:r>
              <a:rPr lang="ar-EG" sz="2400" dirty="0" smtClean="0"/>
              <a:t>2- </a:t>
            </a:r>
            <a:r>
              <a:rPr lang="ar-SA" dirty="0"/>
              <a:t>ا</a:t>
            </a:r>
            <a:r>
              <a:rPr lang="ar-EG" sz="2400" dirty="0" smtClean="0"/>
              <a:t>لأوكسين المقيد</a:t>
            </a:r>
            <a:r>
              <a:rPr lang="ar-SA" sz="2400" dirty="0" smtClean="0"/>
              <a:t> </a:t>
            </a:r>
            <a:r>
              <a:rPr lang="en-US" sz="2400" dirty="0"/>
              <a:t>Bound Auxin </a:t>
            </a:r>
            <a:endParaRPr lang="en-US" sz="1400" dirty="0"/>
          </a:p>
          <a:p>
            <a:pPr lvl="1" algn="r"/>
            <a:endParaRPr lang="en-US" sz="2800" b="1" dirty="0"/>
          </a:p>
        </p:txBody>
      </p:sp>
    </p:spTree>
    <p:extLst>
      <p:ext uri="{BB962C8B-B14F-4D97-AF65-F5344CB8AC3E}">
        <p14:creationId xmlns:p14="http://schemas.microsoft.com/office/powerpoint/2010/main" val="837575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8764"/>
            <a:ext cx="10820399" cy="720436"/>
          </a:xfrm>
        </p:spPr>
        <p:txBody>
          <a:bodyPr>
            <a:noAutofit/>
          </a:bodyPr>
          <a:lstStyle/>
          <a:p>
            <a:r>
              <a:rPr lang="ar-SA" b="1" dirty="0">
                <a:solidFill>
                  <a:srgbClr val="FFFF00"/>
                </a:solidFill>
                <a:latin typeface="Mongolian Baiti" panose="03000500000000000000" pitchFamily="66" charset="0"/>
                <a:ea typeface="+mn-ea"/>
                <a:cs typeface="+mn-cs"/>
              </a:rPr>
              <a:t>مجاميع الاوكسين </a:t>
            </a:r>
            <a:endParaRPr lang="en-US" b="1" dirty="0">
              <a:solidFill>
                <a:srgbClr val="FFFF00"/>
              </a:solidFill>
              <a:latin typeface="Mongolian Baiti" panose="03000500000000000000" pitchFamily="66" charset="0"/>
              <a:ea typeface="+mn-ea"/>
              <a:cs typeface="+mn-cs"/>
            </a:endParaRPr>
          </a:p>
        </p:txBody>
      </p:sp>
      <p:sp>
        <p:nvSpPr>
          <p:cNvPr id="3" name="Text Placeholder 2"/>
          <p:cNvSpPr>
            <a:spLocks noGrp="1"/>
          </p:cNvSpPr>
          <p:nvPr>
            <p:ph type="body" idx="1"/>
          </p:nvPr>
        </p:nvSpPr>
        <p:spPr>
          <a:xfrm>
            <a:off x="1024467" y="1787237"/>
            <a:ext cx="10490200" cy="3214254"/>
          </a:xfrm>
        </p:spPr>
        <p:txBody>
          <a:bodyPr>
            <a:normAutofit/>
          </a:bodyPr>
          <a:lstStyle/>
          <a:p>
            <a:pPr rtl="1"/>
            <a:r>
              <a:rPr lang="ar-EG" sz="3200" b="1" dirty="0">
                <a:solidFill>
                  <a:srgbClr val="FFFF00"/>
                </a:solidFill>
                <a:latin typeface="Mongolian Baiti" panose="03000500000000000000" pitchFamily="66" charset="0"/>
              </a:rPr>
              <a:t>1- مشتقات </a:t>
            </a:r>
            <a:r>
              <a:rPr lang="ar-EG" sz="3200" b="1" dirty="0" smtClean="0">
                <a:solidFill>
                  <a:srgbClr val="FFFF00"/>
                </a:solidFill>
                <a:latin typeface="Mongolian Baiti" panose="03000500000000000000" pitchFamily="66" charset="0"/>
              </a:rPr>
              <a:t>الفينوكسي</a:t>
            </a:r>
            <a:r>
              <a:rPr lang="ar-SA" sz="3200" b="1" dirty="0" smtClean="0">
                <a:solidFill>
                  <a:srgbClr val="FFFF00"/>
                </a:solidFill>
                <a:latin typeface="Mongolian Baiti" panose="03000500000000000000" pitchFamily="66" charset="0"/>
              </a:rPr>
              <a:t> </a:t>
            </a:r>
            <a:r>
              <a:rPr lang="ar-EG" sz="3200" b="1" dirty="0" smtClean="0">
                <a:solidFill>
                  <a:srgbClr val="FFFF00"/>
                </a:solidFill>
                <a:latin typeface="Mongolian Baiti" panose="03000500000000000000" pitchFamily="66" charset="0"/>
              </a:rPr>
              <a:t> </a:t>
            </a:r>
            <a:r>
              <a:rPr lang="en-US" sz="3200" b="1" dirty="0" smtClean="0">
                <a:solidFill>
                  <a:srgbClr val="FFFF00"/>
                </a:solidFill>
                <a:latin typeface="Mongolian Baiti" panose="03000500000000000000" pitchFamily="66" charset="0"/>
                <a:cs typeface="Mongolian Baiti" panose="03000500000000000000" pitchFamily="66" charset="0"/>
              </a:rPr>
              <a:t>Phenoxy</a:t>
            </a:r>
            <a:endParaRPr lang="en-US" sz="3200" b="1" dirty="0">
              <a:solidFill>
                <a:srgbClr val="FFFF00"/>
              </a:solidFill>
              <a:latin typeface="Mongolian Baiti" panose="03000500000000000000" pitchFamily="66" charset="0"/>
              <a:cs typeface="Mongolian Baiti" panose="03000500000000000000" pitchFamily="66" charset="0"/>
            </a:endParaRPr>
          </a:p>
          <a:p>
            <a:pPr rtl="1"/>
            <a:r>
              <a:rPr lang="ar-EG" sz="3200" b="1" dirty="0">
                <a:solidFill>
                  <a:srgbClr val="FFFF00"/>
                </a:solidFill>
                <a:latin typeface="Mongolian Baiti" panose="03000500000000000000" pitchFamily="66" charset="0"/>
              </a:rPr>
              <a:t>2- مشتقات الأندول </a:t>
            </a:r>
            <a:r>
              <a:rPr lang="en-US" sz="3200" b="1" dirty="0">
                <a:solidFill>
                  <a:srgbClr val="FFFF00"/>
                </a:solidFill>
                <a:latin typeface="Mongolian Baiti" panose="03000500000000000000" pitchFamily="66" charset="0"/>
                <a:cs typeface="Mongolian Baiti" panose="03000500000000000000" pitchFamily="66" charset="0"/>
              </a:rPr>
              <a:t>Indole</a:t>
            </a:r>
            <a:r>
              <a:rPr lang="ar-EG" sz="3200" b="1" dirty="0">
                <a:solidFill>
                  <a:srgbClr val="FFFF00"/>
                </a:solidFill>
                <a:latin typeface="Mongolian Baiti" panose="03000500000000000000" pitchFamily="66" charset="0"/>
              </a:rPr>
              <a:t> </a:t>
            </a:r>
            <a:endParaRPr lang="ar-SA" sz="3200" b="1" dirty="0" smtClean="0">
              <a:solidFill>
                <a:srgbClr val="FFFF00"/>
              </a:solidFill>
              <a:latin typeface="Mongolian Baiti" panose="03000500000000000000" pitchFamily="66" charset="0"/>
            </a:endParaRPr>
          </a:p>
          <a:p>
            <a:pPr rtl="1"/>
            <a:r>
              <a:rPr lang="ar-SA" sz="3200" b="1" dirty="0" smtClean="0">
                <a:solidFill>
                  <a:srgbClr val="FFFF00"/>
                </a:solidFill>
                <a:latin typeface="Mongolian Baiti" panose="03000500000000000000" pitchFamily="66" charset="0"/>
              </a:rPr>
              <a:t>3-</a:t>
            </a:r>
            <a:r>
              <a:rPr lang="ar-EG" sz="3200" b="1" dirty="0" smtClean="0">
                <a:solidFill>
                  <a:srgbClr val="FFFF00"/>
                </a:solidFill>
                <a:latin typeface="Mongolian Baiti" panose="03000500000000000000" pitchFamily="66" charset="0"/>
              </a:rPr>
              <a:t>مشتقات </a:t>
            </a:r>
            <a:r>
              <a:rPr lang="ar-EG" sz="3200" b="1" dirty="0">
                <a:solidFill>
                  <a:srgbClr val="FFFF00"/>
                </a:solidFill>
                <a:latin typeface="Mongolian Baiti" panose="03000500000000000000" pitchFamily="66" charset="0"/>
              </a:rPr>
              <a:t>حامض البنزويك </a:t>
            </a:r>
            <a:r>
              <a:rPr lang="en-US" sz="3200" b="1" dirty="0">
                <a:solidFill>
                  <a:srgbClr val="FFFF00"/>
                </a:solidFill>
                <a:latin typeface="Mongolian Baiti" panose="03000500000000000000" pitchFamily="66" charset="0"/>
                <a:cs typeface="Mongolian Baiti" panose="03000500000000000000" pitchFamily="66" charset="0"/>
              </a:rPr>
              <a:t>Benzoic </a:t>
            </a:r>
            <a:r>
              <a:rPr lang="en-US" sz="3200" b="1" dirty="0" smtClean="0">
                <a:solidFill>
                  <a:srgbClr val="FFFF00"/>
                </a:solidFill>
                <a:latin typeface="Mongolian Baiti" panose="03000500000000000000" pitchFamily="66" charset="0"/>
                <a:cs typeface="Mongolian Baiti" panose="03000500000000000000" pitchFamily="66" charset="0"/>
              </a:rPr>
              <a:t>acid</a:t>
            </a:r>
          </a:p>
          <a:p>
            <a:pPr rtl="1"/>
            <a:r>
              <a:rPr lang="ar-EG" sz="3200" b="1" dirty="0" smtClean="0">
                <a:solidFill>
                  <a:srgbClr val="FFFF00"/>
                </a:solidFill>
                <a:latin typeface="Mongolian Baiti" panose="03000500000000000000" pitchFamily="66" charset="0"/>
              </a:rPr>
              <a:t>4- </a:t>
            </a:r>
            <a:r>
              <a:rPr lang="ar-EG" sz="3200" b="1" dirty="0">
                <a:solidFill>
                  <a:srgbClr val="FFFF00"/>
                </a:solidFill>
                <a:latin typeface="Mongolian Baiti" panose="03000500000000000000" pitchFamily="66" charset="0"/>
              </a:rPr>
              <a:t>مشتقات النفثالين </a:t>
            </a:r>
            <a:r>
              <a:rPr lang="en-US" sz="3200" b="1" dirty="0" smtClean="0">
                <a:solidFill>
                  <a:srgbClr val="FFFF00"/>
                </a:solidFill>
                <a:latin typeface="Mongolian Baiti" panose="03000500000000000000" pitchFamily="66" charset="0"/>
                <a:cs typeface="Mongolian Baiti" panose="03000500000000000000" pitchFamily="66" charset="0"/>
              </a:rPr>
              <a:t>Naphthalene</a:t>
            </a:r>
            <a:endParaRPr lang="en-US" sz="3200" b="1" dirty="0">
              <a:solidFill>
                <a:srgbClr val="FFFF00"/>
              </a:solidFill>
              <a:latin typeface="Mongolian Baiti" panose="03000500000000000000" pitchFamily="66" charset="0"/>
              <a:cs typeface="Mongolian Baiti" panose="03000500000000000000" pitchFamily="66" charset="0"/>
            </a:endParaRPr>
          </a:p>
          <a:p>
            <a:pPr rtl="1"/>
            <a:r>
              <a:rPr lang="ar-EG" sz="3200" b="1" dirty="0">
                <a:solidFill>
                  <a:srgbClr val="FFFF00"/>
                </a:solidFill>
                <a:latin typeface="Mongolian Baiti" panose="03000500000000000000" pitchFamily="66" charset="0"/>
              </a:rPr>
              <a:t>5- مشتقات حامض البيكولينيك </a:t>
            </a:r>
            <a:r>
              <a:rPr lang="en-US" sz="3200" b="1" dirty="0" err="1">
                <a:solidFill>
                  <a:srgbClr val="FFFF00"/>
                </a:solidFill>
                <a:latin typeface="Mongolian Baiti" panose="03000500000000000000" pitchFamily="66" charset="0"/>
                <a:cs typeface="Mongolian Baiti" panose="03000500000000000000" pitchFamily="66" charset="0"/>
              </a:rPr>
              <a:t>Picolinic</a:t>
            </a:r>
            <a:r>
              <a:rPr lang="en-US" sz="3200" b="1" dirty="0">
                <a:solidFill>
                  <a:srgbClr val="FFFF00"/>
                </a:solidFill>
                <a:latin typeface="Mongolian Baiti" panose="03000500000000000000" pitchFamily="66" charset="0"/>
                <a:cs typeface="Mongolian Baiti" panose="03000500000000000000" pitchFamily="66" charset="0"/>
              </a:rPr>
              <a:t> </a:t>
            </a:r>
            <a:r>
              <a:rPr lang="en-US" sz="3200" b="1" dirty="0" smtClean="0">
                <a:solidFill>
                  <a:srgbClr val="FFFF00"/>
                </a:solidFill>
                <a:latin typeface="Mongolian Baiti" panose="03000500000000000000" pitchFamily="66" charset="0"/>
                <a:cs typeface="Mongolian Baiti" panose="03000500000000000000" pitchFamily="66" charset="0"/>
              </a:rPr>
              <a:t>Acid</a:t>
            </a:r>
            <a:endParaRPr lang="en-US" sz="2400" b="1" dirty="0">
              <a:solidFill>
                <a:srgbClr val="FFFF00"/>
              </a:solidFill>
              <a:latin typeface="Mongolian Baiti" panose="03000500000000000000" pitchFamily="66" charset="0"/>
              <a:cs typeface="Mongolian Baiti" panose="03000500000000000000" pitchFamily="66" charset="0"/>
            </a:endParaRPr>
          </a:p>
          <a:p>
            <a:endParaRPr lang="en-US" sz="2400" b="1" dirty="0">
              <a:solidFill>
                <a:srgbClr val="FFFF00"/>
              </a:solidFill>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30259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367" y="407170"/>
            <a:ext cx="10820399" cy="798175"/>
          </a:xfrm>
        </p:spPr>
        <p:txBody>
          <a:bodyPr>
            <a:normAutofit/>
          </a:bodyPr>
          <a:lstStyle/>
          <a:p>
            <a:r>
              <a:rPr lang="ar-SA" b="1" dirty="0">
                <a:solidFill>
                  <a:srgbClr val="FFFF00"/>
                </a:solidFill>
                <a:latin typeface="+mn-lt"/>
                <a:ea typeface="+mn-ea"/>
                <a:cs typeface="+mn-cs"/>
              </a:rPr>
              <a:t>أهم التاثيرات الفسيولوجية للأوكسينات في بيئة زراعة الانسجة </a:t>
            </a:r>
            <a:endParaRPr lang="en-US" b="1" dirty="0">
              <a:solidFill>
                <a:srgbClr val="FFFF00"/>
              </a:solidFill>
              <a:latin typeface="+mn-lt"/>
              <a:ea typeface="+mn-ea"/>
              <a:cs typeface="+mn-cs"/>
            </a:endParaRPr>
          </a:p>
        </p:txBody>
      </p:sp>
      <p:sp>
        <p:nvSpPr>
          <p:cNvPr id="3" name="Text Placeholder 2"/>
          <p:cNvSpPr>
            <a:spLocks noGrp="1"/>
          </p:cNvSpPr>
          <p:nvPr>
            <p:ph type="body" idx="1"/>
          </p:nvPr>
        </p:nvSpPr>
        <p:spPr>
          <a:xfrm>
            <a:off x="1024466" y="1607128"/>
            <a:ext cx="10655299" cy="3477490"/>
          </a:xfrm>
        </p:spPr>
        <p:txBody>
          <a:bodyPr>
            <a:normAutofit/>
          </a:bodyPr>
          <a:lstStyle/>
          <a:p>
            <a:pPr lvl="1" algn="r"/>
            <a:r>
              <a:rPr lang="ar-SA" sz="3200" b="1" dirty="0" smtClean="0">
                <a:solidFill>
                  <a:srgbClr val="FFFF00"/>
                </a:solidFill>
              </a:rPr>
              <a:t>تنشيط </a:t>
            </a:r>
            <a:r>
              <a:rPr lang="ar-EG" sz="3200" b="1" dirty="0" smtClean="0">
                <a:solidFill>
                  <a:srgbClr val="FFFF00"/>
                </a:solidFill>
              </a:rPr>
              <a:t>استطالة</a:t>
            </a:r>
            <a:r>
              <a:rPr lang="ar-SA" sz="3200" b="1" dirty="0" smtClean="0">
                <a:solidFill>
                  <a:srgbClr val="FFFF00"/>
                </a:solidFill>
              </a:rPr>
              <a:t> وانقسام </a:t>
            </a:r>
            <a:r>
              <a:rPr lang="ar-EG" sz="3200" b="1" dirty="0" smtClean="0">
                <a:solidFill>
                  <a:srgbClr val="FFFF00"/>
                </a:solidFill>
              </a:rPr>
              <a:t> </a:t>
            </a:r>
            <a:r>
              <a:rPr lang="ar-EG" sz="3200" b="1" dirty="0">
                <a:solidFill>
                  <a:srgbClr val="FFFF00"/>
                </a:solidFill>
              </a:rPr>
              <a:t>الخلايا </a:t>
            </a:r>
          </a:p>
          <a:p>
            <a:pPr lvl="1" algn="r"/>
            <a:r>
              <a:rPr lang="ar-EG" sz="3200" b="1" dirty="0">
                <a:solidFill>
                  <a:srgbClr val="FFFF00"/>
                </a:solidFill>
              </a:rPr>
              <a:t>تنشيط تكوين الكالس ونمو الخلايا </a:t>
            </a:r>
          </a:p>
          <a:p>
            <a:pPr lvl="1" algn="r"/>
            <a:r>
              <a:rPr lang="ar-SA" sz="3200" b="1" dirty="0" smtClean="0">
                <a:solidFill>
                  <a:srgbClr val="FFFF00"/>
                </a:solidFill>
              </a:rPr>
              <a:t>الحث علي تحول </a:t>
            </a:r>
            <a:r>
              <a:rPr lang="ar-EG" sz="3200" b="1" dirty="0" smtClean="0">
                <a:solidFill>
                  <a:srgbClr val="FFFF00"/>
                </a:solidFill>
              </a:rPr>
              <a:t>الخلية </a:t>
            </a:r>
            <a:r>
              <a:rPr lang="ar-EG" sz="3200" b="1" dirty="0">
                <a:solidFill>
                  <a:srgbClr val="FFFF00"/>
                </a:solidFill>
              </a:rPr>
              <a:t>الي التطور الجنيني </a:t>
            </a:r>
            <a:endParaRPr lang="ar-SA" sz="3200" b="1" dirty="0" smtClean="0">
              <a:solidFill>
                <a:srgbClr val="FFFF00"/>
              </a:solidFill>
            </a:endParaRPr>
          </a:p>
          <a:p>
            <a:pPr lvl="1" algn="r"/>
            <a:r>
              <a:rPr lang="ar-SA" sz="3200" b="1" dirty="0" smtClean="0">
                <a:solidFill>
                  <a:srgbClr val="FFFF00"/>
                </a:solidFill>
              </a:rPr>
              <a:t>الحث علي تكوين الجذور</a:t>
            </a:r>
          </a:p>
          <a:p>
            <a:pPr lvl="1" algn="r"/>
            <a:r>
              <a:rPr lang="ar-SA" sz="3200" b="1" dirty="0" smtClean="0">
                <a:solidFill>
                  <a:srgbClr val="FFFF00"/>
                </a:solidFill>
              </a:rPr>
              <a:t>زيادة تركيز الاوكسن الي السيتوكينين في البيئة يشجع العضو النباتي علي تكوين الجذو والعكس عند زيادة تركيز اللسيتوكيتين الي الاوكسين يشجع تكوين الافرع الخضرية </a:t>
            </a:r>
          </a:p>
          <a:p>
            <a:pPr lvl="1" algn="r"/>
            <a:endParaRPr lang="ar-EG" sz="3200" b="1" dirty="0">
              <a:solidFill>
                <a:srgbClr val="FFFF00"/>
              </a:solidFill>
            </a:endParaRPr>
          </a:p>
          <a:p>
            <a:pPr lvl="1" algn="r"/>
            <a:endParaRPr lang="en-US" sz="3200" dirty="0">
              <a:solidFill>
                <a:srgbClr val="FFFF00"/>
              </a:solidFill>
            </a:endParaRPr>
          </a:p>
        </p:txBody>
      </p:sp>
    </p:spTree>
    <p:extLst>
      <p:ext uri="{BB962C8B-B14F-4D97-AF65-F5344CB8AC3E}">
        <p14:creationId xmlns:p14="http://schemas.microsoft.com/office/powerpoint/2010/main" val="615626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1"/>
            <a:ext cx="10820399" cy="1163782"/>
          </a:xfrm>
        </p:spPr>
        <p:txBody>
          <a:bodyPr>
            <a:normAutofit fontScale="90000"/>
          </a:bodyPr>
          <a:lstStyle/>
          <a:p>
            <a:r>
              <a:rPr lang="ar-SA" sz="3600" b="1" dirty="0" smtClean="0">
                <a:solidFill>
                  <a:srgbClr val="FFFF00"/>
                </a:solidFill>
                <a:latin typeface="+mn-lt"/>
                <a:ea typeface="+mn-ea"/>
                <a:cs typeface="+mn-cs"/>
              </a:rPr>
              <a:t>الجبريللينات:</a:t>
            </a:r>
            <a:r>
              <a:rPr lang="ar-SA" dirty="0" smtClean="0">
                <a:solidFill>
                  <a:srgbClr val="FF0000"/>
                </a:solidFill>
              </a:rPr>
              <a:t> </a:t>
            </a:r>
            <a:r>
              <a:rPr lang="ar-SA" dirty="0" smtClean="0"/>
              <a:t>تعلب دوراً هاما في نمو الاعضاء النباتية وتخليقها كما تشجع النباتات المتقزمة علي الاستطالة   </a:t>
            </a:r>
            <a:endParaRPr lang="en-US" dirty="0"/>
          </a:p>
        </p:txBody>
      </p:sp>
      <p:sp>
        <p:nvSpPr>
          <p:cNvPr id="3" name="Text Placeholder 2"/>
          <p:cNvSpPr>
            <a:spLocks noGrp="1"/>
          </p:cNvSpPr>
          <p:nvPr>
            <p:ph type="body" idx="1"/>
          </p:nvPr>
        </p:nvSpPr>
        <p:spPr>
          <a:xfrm>
            <a:off x="1024467" y="1676400"/>
            <a:ext cx="10490200" cy="4668982"/>
          </a:xfrm>
        </p:spPr>
        <p:txBody>
          <a:bodyPr>
            <a:noAutofit/>
          </a:bodyPr>
          <a:lstStyle/>
          <a:p>
            <a:r>
              <a:rPr lang="ar-SA" sz="3200" b="1" dirty="0">
                <a:solidFill>
                  <a:srgbClr val="FFFF00"/>
                </a:solidFill>
              </a:rPr>
              <a:t>أهم التاثيرات </a:t>
            </a:r>
            <a:r>
              <a:rPr lang="ar-SA" sz="3200" b="1" dirty="0" smtClean="0">
                <a:solidFill>
                  <a:srgbClr val="FFFF00"/>
                </a:solidFill>
              </a:rPr>
              <a:t>الفسيولوجية للجبريلينات في </a:t>
            </a:r>
            <a:r>
              <a:rPr lang="ar-SA" sz="3200" b="1" dirty="0">
                <a:solidFill>
                  <a:srgbClr val="FFFF00"/>
                </a:solidFill>
              </a:rPr>
              <a:t>بيئة زراعة </a:t>
            </a:r>
            <a:r>
              <a:rPr lang="ar-SA" sz="3200" b="1" dirty="0" smtClean="0">
                <a:solidFill>
                  <a:srgbClr val="FFFF00"/>
                </a:solidFill>
              </a:rPr>
              <a:t>الانسجة :</a:t>
            </a:r>
            <a:r>
              <a:rPr lang="ar-EG" sz="3200" b="1" dirty="0" smtClean="0">
                <a:solidFill>
                  <a:schemeClr val="bg2"/>
                </a:solidFill>
              </a:rPr>
              <a:t>شجع </a:t>
            </a:r>
            <a:r>
              <a:rPr lang="ar-EG" sz="3200" b="1" dirty="0">
                <a:solidFill>
                  <a:schemeClr val="bg2"/>
                </a:solidFill>
              </a:rPr>
              <a:t>نمو </a:t>
            </a:r>
            <a:r>
              <a:rPr lang="ar-EG" sz="3200" b="1" dirty="0" smtClean="0">
                <a:solidFill>
                  <a:schemeClr val="bg2"/>
                </a:solidFill>
              </a:rPr>
              <a:t>الك </a:t>
            </a:r>
            <a:r>
              <a:rPr lang="ar-EG" sz="3200" b="1" dirty="0" smtClean="0">
                <a:solidFill>
                  <a:srgbClr val="FFFF00"/>
                </a:solidFill>
              </a:rPr>
              <a:t>استطالة النباتات</a:t>
            </a:r>
            <a:endParaRPr lang="ar-SA" sz="3200" b="1" dirty="0" smtClean="0">
              <a:solidFill>
                <a:srgbClr val="FFFF00"/>
              </a:solidFill>
            </a:endParaRPr>
          </a:p>
          <a:p>
            <a:r>
              <a:rPr lang="ar-SA" sz="3200" b="1" dirty="0" smtClean="0">
                <a:solidFill>
                  <a:srgbClr val="FFFF00"/>
                </a:solidFill>
              </a:rPr>
              <a:t>تشجيع نمو الكالس </a:t>
            </a:r>
          </a:p>
          <a:p>
            <a:r>
              <a:rPr lang="ar-EG" sz="3200" b="1" dirty="0" smtClean="0">
                <a:solidFill>
                  <a:srgbClr val="FFFF00"/>
                </a:solidFill>
              </a:rPr>
              <a:t>يشجع </a:t>
            </a:r>
            <a:r>
              <a:rPr lang="ar-EG" sz="3200" b="1" dirty="0">
                <a:solidFill>
                  <a:srgbClr val="FFFF00"/>
                </a:solidFill>
              </a:rPr>
              <a:t>تحويل الخلايا البالغة الي خلايا </a:t>
            </a:r>
            <a:r>
              <a:rPr lang="ar-EG" sz="3200" b="1" dirty="0" smtClean="0">
                <a:solidFill>
                  <a:srgbClr val="FFFF00"/>
                </a:solidFill>
              </a:rPr>
              <a:t>حديثة</a:t>
            </a:r>
            <a:endParaRPr lang="ar-SA" sz="3200" b="1" dirty="0" smtClean="0">
              <a:solidFill>
                <a:srgbClr val="FFFF00"/>
              </a:solidFill>
            </a:endParaRPr>
          </a:p>
          <a:p>
            <a:r>
              <a:rPr lang="ar-SA" sz="3200" b="1" dirty="0" smtClean="0">
                <a:solidFill>
                  <a:srgbClr val="FFFF00"/>
                </a:solidFill>
              </a:rPr>
              <a:t>استطالة النباتات المتقزمة</a:t>
            </a:r>
          </a:p>
          <a:p>
            <a:r>
              <a:rPr lang="ar-SA" sz="3200" b="1" dirty="0" smtClean="0">
                <a:solidFill>
                  <a:srgbClr val="FFFF00"/>
                </a:solidFill>
              </a:rPr>
              <a:t>بديل للضوء وتعويض الاحتياجات الضوئية </a:t>
            </a:r>
          </a:p>
          <a:p>
            <a:r>
              <a:rPr lang="ar-SA" sz="3200" b="1" dirty="0" smtClean="0">
                <a:solidFill>
                  <a:srgbClr val="FFFF00"/>
                </a:solidFill>
              </a:rPr>
              <a:t>الاسراع من عملية تكوين الاعضاء النباتية </a:t>
            </a:r>
          </a:p>
          <a:p>
            <a:r>
              <a:rPr lang="ar-SA" sz="3200" b="1" dirty="0" smtClean="0">
                <a:solidFill>
                  <a:srgbClr val="FFFF00"/>
                </a:solidFill>
              </a:rPr>
              <a:t>يسرع من نمو الاجنة الخضرية  </a:t>
            </a:r>
          </a:p>
          <a:p>
            <a:r>
              <a:rPr lang="ar-EG" sz="3200" b="1" dirty="0" smtClean="0">
                <a:solidFill>
                  <a:srgbClr val="FFFF00"/>
                </a:solidFill>
              </a:rPr>
              <a:t> </a:t>
            </a:r>
            <a:endParaRPr lang="en-US" sz="3200" b="1" dirty="0">
              <a:solidFill>
                <a:srgbClr val="FFFF00"/>
              </a:solidFill>
            </a:endParaRPr>
          </a:p>
          <a:p>
            <a:r>
              <a:rPr lang="ar-SA" sz="3200" b="1" dirty="0">
                <a:solidFill>
                  <a:srgbClr val="FFFF00"/>
                </a:solidFill>
              </a:rPr>
              <a:t> </a:t>
            </a:r>
            <a:endParaRPr lang="en-US" sz="3200" b="1" dirty="0">
              <a:solidFill>
                <a:srgbClr val="FFFF00"/>
              </a:solidFill>
            </a:endParaRPr>
          </a:p>
        </p:txBody>
      </p:sp>
    </p:spTree>
    <p:extLst>
      <p:ext uri="{BB962C8B-B14F-4D97-AF65-F5344CB8AC3E}">
        <p14:creationId xmlns:p14="http://schemas.microsoft.com/office/powerpoint/2010/main" val="367871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124</TotalTime>
  <Words>557</Words>
  <Application>Microsoft Office PowerPoint</Application>
  <PresentationFormat>Custom</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Vapor Trail</vt:lpstr>
      <vt:lpstr>PowerPoint Presentation</vt:lpstr>
      <vt:lpstr>PowerPoint Presentation</vt:lpstr>
      <vt:lpstr>PowerPoint Presentation</vt:lpstr>
      <vt:lpstr>PowerPoint Presentation</vt:lpstr>
      <vt:lpstr>PowerPoint Presentation</vt:lpstr>
      <vt:lpstr>PowerPoint Presentation</vt:lpstr>
      <vt:lpstr>مجاميع الاوكسين </vt:lpstr>
      <vt:lpstr>أهم التاثيرات الفسيولوجية للأوكسينات في بيئة زراعة الانسجة </vt:lpstr>
      <vt:lpstr>الجبريللينات: تعلب دوراً هاما في نمو الاعضاء النباتية وتخليقها كما تشجع النباتات المتقزمة علي الاستطالة   </vt:lpstr>
      <vt:lpstr>السيتوكينينات:  هي مشتقات الادينين وهي ذات اهمية كبيرة  في مزارع الخلايا والانسجة النباتية لما لها من دور فعال ومؤثر في انقسام الخلايا وتحوير السيادة  القمية وتكوين البراعم </vt:lpstr>
      <vt:lpstr>غاز الايثيلين  من المعروف ان الاعضاء النباتية وكذالك الكالس له القدرة علي انتاج غاز الايثلين وخاصة اذا تمت الزراعة في الاواني البلاستيكية مقارنة بالزجاجية التي يقل فيها تكون غاز الايثلين </vt:lpstr>
      <vt:lpstr>حامض الأبسيسك وجد أن هذا الحمض له تأثير سلبي عند استخدامة في البيئات الصناعية وعلية فأن التقارير التي أشارت الي دورة في تنبية الكالس والنمو وعملية تكوين الاجنة هي عبارة عن مصادفات طارئة كما ذكر (Ammirato , 1983)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وقل ربي ذدني علماً صدق الله العظيم</dc:title>
  <dc:creator>amr.soliman@fagr.bu.edu.eg</dc:creator>
  <cp:lastModifiedBy>reda</cp:lastModifiedBy>
  <cp:revision>106</cp:revision>
  <dcterms:created xsi:type="dcterms:W3CDTF">2019-10-23T10:45:38Z</dcterms:created>
  <dcterms:modified xsi:type="dcterms:W3CDTF">2020-03-23T08:38:05Z</dcterms:modified>
</cp:coreProperties>
</file>